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03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95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9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97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98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104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08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0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"/>
          <p:cNvGrpSpPr/>
          <p:nvPr/>
        </p:nvGrpSpPr>
        <p:grpSpPr>
          <a:xfrm>
            <a:off x="1198264" y="6980907"/>
            <a:ext cx="7814780" cy="472627"/>
            <a:chOff x="0" y="0"/>
            <a:chExt cx="7814778" cy="472626"/>
          </a:xfrm>
        </p:grpSpPr>
        <p:pic>
          <p:nvPicPr>
            <p:cNvPr id="115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7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8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New developments in McStas"/>
            <p:cNvSpPr txBox="1"/>
            <p:nvPr/>
          </p:nvSpPr>
          <p:spPr>
            <a:xfrm>
              <a:off x="0" y="162346"/>
              <a:ext cx="2142493" cy="19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138" tIns="22138" rIns="22138" bIns="22138" numCol="1" anchor="t">
              <a:spAutoFit/>
            </a:bodyPr>
            <a:lstStyle>
              <a:lvl1pPr defTabSz="501798">
                <a:buClr>
                  <a:srgbClr val="000000"/>
                </a:buClr>
                <a:defRPr b="1" i="0" sz="1000">
                  <a:uFill>
                    <a:solidFill>
                      <a:srgbClr val="000000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New developments in McStas</a:t>
              </a:r>
            </a:p>
          </p:txBody>
        </p:sp>
      </p:grpSp>
      <p:sp>
        <p:nvSpPr>
          <p:cNvPr id="124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i="0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i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"/>
          <p:cNvGrpSpPr/>
          <p:nvPr/>
        </p:nvGrpSpPr>
        <p:grpSpPr>
          <a:xfrm>
            <a:off x="6064404" y="6833319"/>
            <a:ext cx="2713319" cy="396659"/>
            <a:chOff x="0" y="0"/>
            <a:chExt cx="2713318" cy="396658"/>
          </a:xfrm>
        </p:grpSpPr>
        <p:pic>
          <p:nvPicPr>
            <p:cNvPr id="13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88561" y="44276"/>
              <a:ext cx="524758" cy="30834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grpSp>
          <p:nvGrpSpPr>
            <p:cNvPr id="138" name="Group"/>
            <p:cNvGrpSpPr/>
            <p:nvPr/>
          </p:nvGrpSpPr>
          <p:grpSpPr>
            <a:xfrm>
              <a:off x="779097" y="0"/>
              <a:ext cx="1445409" cy="393568"/>
              <a:chOff x="0" y="0"/>
              <a:chExt cx="1445408" cy="393567"/>
            </a:xfrm>
          </p:grpSpPr>
          <p:pic>
            <p:nvPicPr>
              <p:cNvPr id="134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81655" y="29517"/>
                <a:ext cx="363754" cy="347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35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03580" y="113625"/>
                <a:ext cx="454211" cy="1662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36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5255" y="0"/>
                <a:ext cx="289667" cy="3935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266487" cy="3869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9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3090"/>
              <a:ext cx="739562" cy="393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" name="McStas 2.0 and the forthcoming 2.1, MLZ Garching"/>
          <p:cNvSpPr txBox="1"/>
          <p:nvPr/>
        </p:nvSpPr>
        <p:spPr>
          <a:xfrm>
            <a:off x="1427636" y="7238392"/>
            <a:ext cx="543861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01798">
              <a:buClr>
                <a:srgbClr val="000000"/>
              </a:buClr>
              <a:defRPr b="1" i="0" sz="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2.0 and the forthcoming 2.1, MLZ Garching </a:t>
            </a:r>
          </a:p>
        </p:txBody>
      </p:sp>
      <p:sp>
        <p:nvSpPr>
          <p:cNvPr id="14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>
            <a:normAutofit fontScale="100000" lnSpcReduction="0"/>
          </a:bodyPr>
          <a:lstStyle>
            <a:lvl1pPr defTabSz="1010977">
              <a:lnSpc>
                <a:spcPct val="100000"/>
              </a:lnSpc>
              <a:defRPr b="1" i="0" sz="22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rmAutofit fontScale="100000" lnSpcReduction="0"/>
          </a:bodyPr>
          <a:lstStyle>
            <a:lvl1pPr marL="97448" indent="-97448" defTabSz="101097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8423" indent="-97448" defTabSz="101097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9398" indent="-97448" defTabSz="101097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35244" indent="-92319" defTabSz="101097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1823" indent="-97448" defTabSz="101097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i="0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941206" y="7355215"/>
            <a:ext cx="141884" cy="127001"/>
          </a:xfrm>
          <a:prstGeom prst="rect">
            <a:avLst/>
          </a:prstGeom>
          <a:ln>
            <a:round/>
          </a:ln>
        </p:spPr>
        <p:txBody>
          <a:bodyPr lIns="0" tIns="0" rIns="0" bIns="0">
            <a:normAutofit fontScale="100000" lnSpcReduction="0"/>
          </a:bodyPr>
          <a:lstStyle>
            <a:lvl1pPr defTabSz="501798">
              <a:buClr>
                <a:srgbClr val="9A9A9A"/>
              </a:buClr>
              <a:defRPr i="0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4.tif"/><Relationship Id="rId12" Type="http://schemas.openxmlformats.org/officeDocument/2006/relationships/image" Target="../media/image1.tif"/><Relationship Id="rId13" Type="http://schemas.openxmlformats.org/officeDocument/2006/relationships/image" Target="../media/image3.tif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4.jpe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4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www.mcstas.org/" TargetMode="External"/><Relationship Id="rId4" Type="http://schemas.openxmlformats.org/officeDocument/2006/relationships/hyperlink" Target="mailto:neutron-mc@risoe.dk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5.png"/><Relationship Id="rId12" Type="http://schemas.openxmlformats.org/officeDocument/2006/relationships/image" Target="../media/image4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0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tif"/><Relationship Id="rId14" Type="http://schemas.openxmlformats.org/officeDocument/2006/relationships/image" Target="../media/image16.tif"/><Relationship Id="rId15" Type="http://schemas.openxmlformats.org/officeDocument/2006/relationships/image" Target="../media/image17.tif"/><Relationship Id="rId16" Type="http://schemas.openxmlformats.org/officeDocument/2006/relationships/image" Target="../media/image18.tif"/><Relationship Id="rId17" Type="http://schemas.openxmlformats.org/officeDocument/2006/relationships/image" Target="../media/image19.tif"/><Relationship Id="rId18" Type="http://schemas.openxmlformats.org/officeDocument/2006/relationships/image" Target="../media/image20.tif"/><Relationship Id="rId19" Type="http://schemas.openxmlformats.org/officeDocument/2006/relationships/image" Target="../media/image21.tif"/><Relationship Id="rId20" Type="http://schemas.openxmlformats.org/officeDocument/2006/relationships/image" Target="../media/image22.tif"/><Relationship Id="rId21" Type="http://schemas.openxmlformats.org/officeDocument/2006/relationships/image" Target="../media/image2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59.png"/><Relationship Id="rId10" Type="http://schemas.openxmlformats.org/officeDocument/2006/relationships/image" Target="../media/image1.tif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2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6.png"/><Relationship Id="rId4" Type="http://schemas.openxmlformats.org/officeDocument/2006/relationships/image" Target="../media/image1.gif"/><Relationship Id="rId5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McStas Introduction"/>
          <p:cNvSpPr txBox="1"/>
          <p:nvPr/>
        </p:nvSpPr>
        <p:spPr>
          <a:xfrm>
            <a:off x="107999" y="193319"/>
            <a:ext cx="9071281" cy="79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90000"/>
              </a:lnSpc>
              <a:defRPr sz="4400"/>
            </a:lvl1pPr>
          </a:lstStyle>
          <a:p>
            <a:pPr/>
            <a:r>
              <a:t>McStas Introduction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7052611" y="1217600"/>
            <a:ext cx="1084561" cy="1132213"/>
            <a:chOff x="0" y="0"/>
            <a:chExt cx="1084559" cy="1132211"/>
          </a:xfrm>
        </p:grpSpPr>
        <p:grpSp>
          <p:nvGrpSpPr>
            <p:cNvPr id="160" name="Group"/>
            <p:cNvGrpSpPr/>
            <p:nvPr/>
          </p:nvGrpSpPr>
          <p:grpSpPr>
            <a:xfrm>
              <a:off x="0" y="0"/>
              <a:ext cx="1084560" cy="935000"/>
              <a:chOff x="0" y="0"/>
              <a:chExt cx="1084559" cy="934999"/>
            </a:xfrm>
          </p:grpSpPr>
          <p:pic>
            <p:nvPicPr>
              <p:cNvPr id="155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27183" y="686784"/>
                <a:ext cx="245503" cy="234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56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84560" cy="6372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57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03990" y="748936"/>
                <a:ext cx="305584" cy="111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58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95780" y="674353"/>
                <a:ext cx="191836" cy="2606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674353"/>
                <a:ext cx="179286" cy="2603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1163" y="907629"/>
              <a:ext cx="417373" cy="22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24" name="Instrument Monte Carlo methods implement coherent scattering effects…"/>
          <p:cNvSpPr txBox="1"/>
          <p:nvPr>
            <p:ph type="body" idx="1"/>
          </p:nvPr>
        </p:nvSpPr>
        <p:spPr>
          <a:xfrm>
            <a:off x="163079" y="1440781"/>
            <a:ext cx="7899877" cy="5577842"/>
          </a:xfrm>
          <a:prstGeom prst="rect">
            <a:avLst/>
          </a:prstGeom>
        </p:spPr>
        <p:txBody>
          <a:bodyPr/>
          <a:lstStyle/>
          <a:p>
            <a:pPr marL="137160" indent="-137160" defTabSz="548640">
              <a:spcBef>
                <a:spcPts val="600"/>
              </a:spcBef>
              <a:defRPr sz="1920"/>
            </a:pPr>
            <a:r>
              <a:t>Instrument Monte Carlo methods implement coherent scattering effects</a:t>
            </a:r>
          </a:p>
          <a:p>
            <a:pPr marL="137160" indent="-137160" defTabSz="548640">
              <a:spcBef>
                <a:spcPts val="600"/>
              </a:spcBef>
              <a:defRPr sz="1920"/>
            </a:pPr>
            <a:r>
              <a:t>Uses deterministic propagation where this can be done</a:t>
            </a:r>
          </a:p>
          <a:p>
            <a:pPr marL="137160" indent="-137160" defTabSz="548640">
              <a:spcBef>
                <a:spcPts val="600"/>
              </a:spcBef>
              <a:defRPr sz="1920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37160" indent="-137160" defTabSz="548640">
              <a:spcBef>
                <a:spcPts val="600"/>
              </a:spcBef>
              <a:defRPr sz="1920"/>
            </a:pPr>
            <a:r>
              <a:t>- I.e. inside scattering matter</a:t>
            </a:r>
          </a:p>
          <a:p>
            <a:pPr marL="137160" indent="-137160" defTabSz="548640">
              <a:spcBef>
                <a:spcPts val="600"/>
              </a:spcBef>
              <a:defRPr sz="1920"/>
            </a:pPr>
            <a:r>
              <a:t>Uses the particle-wave duality of the neutron to switch back and forward between deterministic ray tracing and Monte Carlo approach</a:t>
            </a: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</a:p>
          <a:p>
            <a:pPr marL="137160" indent="-137160" defTabSz="548640">
              <a:spcBef>
                <a:spcPts val="600"/>
              </a:spcBef>
              <a:defRPr sz="1920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3101" y="3726594"/>
            <a:ext cx="5298406" cy="243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206" y="1636933"/>
            <a:ext cx="5940414" cy="5844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oderators... (Where McStas start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Moderators... (Where McStas starts)</a:t>
            </a:r>
          </a:p>
        </p:txBody>
      </p:sp>
      <p:sp>
        <p:nvSpPr>
          <p:cNvPr id="23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Moderator_desc.pdf" descr="Moderator_des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249" y="1593949"/>
            <a:ext cx="8959196" cy="4907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1-s2.0-S0273117712001810-gr5.png" descr="1-s2.0-S0273117712001810-g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5730" y="5301991"/>
            <a:ext cx="2324746" cy="136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FermiChop.pdf" descr="FermiCh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566" y="5011080"/>
            <a:ext cx="3882204" cy="2162164"/>
          </a:xfrm>
          <a:prstGeom prst="rect">
            <a:avLst/>
          </a:prstGeom>
          <a:ln w="3175"/>
        </p:spPr>
      </p:pic>
      <p:pic>
        <p:nvPicPr>
          <p:cNvPr id="240" name="IMG_2342.jpg" descr="IMG_23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839" y="649386"/>
            <a:ext cx="3462551" cy="259754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Neutron optics and other instrument components"/>
          <p:cNvSpPr txBox="1"/>
          <p:nvPr>
            <p:ph type="title"/>
          </p:nvPr>
        </p:nvSpPr>
        <p:spPr>
          <a:xfrm>
            <a:off x="39506" y="-1181100"/>
            <a:ext cx="8032500" cy="159658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Neutron optics and other instrument components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43" name="mcstas-logo.pdf" descr="mcstas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44" name="logoill.pdf" descr="logoill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45" name="PSI-Logo_trans.png" descr="PSI-Logo_trans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46" name="ku-logo.pdf" descr="ku-logo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DTU_logo.png" descr="DTU_logo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droppedImage.png" descr="dropped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54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256" name="Text"/>
          <p:cNvSpPr txBox="1"/>
          <p:nvPr/>
        </p:nvSpPr>
        <p:spPr>
          <a:xfrm>
            <a:off x="4762512" y="3608523"/>
            <a:ext cx="545269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257" name="Text"/>
          <p:cNvSpPr txBox="1"/>
          <p:nvPr/>
        </p:nvSpPr>
        <p:spPr>
          <a:xfrm>
            <a:off x="4836306" y="3682317"/>
            <a:ext cx="545269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258" name="droppedImage.png" descr="dropped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19748" y="689434"/>
            <a:ext cx="1417790" cy="115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Apr2011_radial_collimator.png" descr="Apr2011_radial_collimato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835494" y="686283"/>
            <a:ext cx="2198856" cy="1159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B_C80_AIR.png" descr="IB_C80_AIR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453977" y="1990646"/>
            <a:ext cx="947253" cy="91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iskChop1.pdf" descr="DiskChop1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30807" y="3255266"/>
            <a:ext cx="1935663" cy="1852229"/>
          </a:xfrm>
          <a:prstGeom prst="rect">
            <a:avLst/>
          </a:prstGeom>
          <a:ln w="3175"/>
        </p:spPr>
      </p:pic>
      <p:pic>
        <p:nvPicPr>
          <p:cNvPr id="262" name="r&amp;d2-2.jpg" descr="r&amp;d2-2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276281" y="3621631"/>
            <a:ext cx="2051473" cy="1538604"/>
          </a:xfrm>
          <a:prstGeom prst="rect">
            <a:avLst/>
          </a:prstGeom>
          <a:ln w="3175"/>
        </p:spPr>
      </p:pic>
      <p:pic>
        <p:nvPicPr>
          <p:cNvPr id="263" name="Figure5_RHS_WEB.png" descr="Figure5_RHS_WEB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866532" y="3077207"/>
            <a:ext cx="1585684" cy="1514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Figure5_centre_WEB.png" descr="Figure5_centre_WEB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4673959" y="3077207"/>
            <a:ext cx="2021346" cy="150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37744f0177.png" descr="37744f0177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44442" y="4847359"/>
            <a:ext cx="2080990" cy="2320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otassium_Humate_Shiny_Powder.tiff" descr="Potassium_Humate_Shiny_Powde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102" y="1362202"/>
            <a:ext cx="3866238" cy="217692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amples studied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studied...</a:t>
            </a:r>
          </a:p>
        </p:txBody>
      </p:sp>
      <p:sp>
        <p:nvSpPr>
          <p:cNvPr id="26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lsco.png" descr="lsc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274" y="1266120"/>
            <a:ext cx="2317130" cy="2870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ans1_micelle.png" descr="sans1_micel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9433" y="1266120"/>
            <a:ext cx="2213819" cy="222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TerminalScreenSnapz001.mov" descr="TerminalScreenSnapz001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199233" y="4478318"/>
            <a:ext cx="4722814" cy="2582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3413" y="4518931"/>
            <a:ext cx="2398304" cy="2348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9" fill="hold"/>
                                        <p:tgtEl>
                                          <p:spTgt spid="2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LET_detectors_ISIS_250_tcm18-212607.png" descr="LET_detectors_ISIS_250_tcm18-2126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245" y="1183700"/>
            <a:ext cx="2750425" cy="413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Det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Detectors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9" name="1-s2.0-S0273117712001810-gr5.png" descr="1-s2.0-S0273117712001810-gr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000" y="4967249"/>
            <a:ext cx="3933218" cy="2309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2d1f7a48b7.png" descr="2d1f7a48b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8230" y="1266120"/>
            <a:ext cx="4704820" cy="3357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5363" y="4493007"/>
            <a:ext cx="3573152" cy="293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28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Flexible, general simulation utility for neutron scattering experiments.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Original design for Monte carlo Simulation of triple axis spectrometers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Developed at DTU Physics, ILL, PSI, Uni CPH, ESS DMSC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V. 1.0 by K Nielsen &amp; K Lefmann (</a:t>
            </a:r>
            <a:r>
              <a:rPr b="1">
                <a:solidFill>
                  <a:schemeClr val="accent2">
                    <a:satOff val="-4966"/>
                    <a:lumOff val="-10549"/>
                  </a:schemeClr>
                </a:solidFill>
              </a:rPr>
              <a:t>1998</a:t>
            </a:r>
            <a:r>
              <a:t>) RISØ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Currently 2.5+1 people full time plus students</a:t>
            </a:r>
          </a:p>
        </p:txBody>
      </p:sp>
      <p:pic>
        <p:nvPicPr>
          <p:cNvPr id="28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2332" y="1284766"/>
            <a:ext cx="1003598" cy="96899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9" name="Group"/>
          <p:cNvGrpSpPr/>
          <p:nvPr/>
        </p:nvGrpSpPr>
        <p:grpSpPr>
          <a:xfrm>
            <a:off x="7795816" y="2599185"/>
            <a:ext cx="1071701" cy="552408"/>
            <a:chOff x="-440" y="21469"/>
            <a:chExt cx="1071700" cy="552406"/>
          </a:xfrm>
        </p:grpSpPr>
        <p:sp>
          <p:nvSpPr>
            <p:cNvPr id="287" name="Rectangle"/>
            <p:cNvSpPr/>
            <p:nvPr/>
          </p:nvSpPr>
          <p:spPr>
            <a:xfrm>
              <a:off x="0" y="21469"/>
              <a:ext cx="1070820" cy="552407"/>
            </a:xfrm>
            <a:prstGeom prst="rect">
              <a:avLst/>
            </a:prstGeom>
            <a:noFill/>
            <a:ln w="127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1485" marR="31485" defTabSz="348061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8" name="GNU GPL license…"/>
            <p:cNvSpPr txBox="1"/>
            <p:nvPr/>
          </p:nvSpPr>
          <p:spPr>
            <a:xfrm>
              <a:off x="-441" y="35834"/>
              <a:ext cx="1071701" cy="5236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79" tIns="7379" rIns="7379" bIns="7379" numCol="1" anchor="t">
              <a:noAutofit/>
            </a:bodyPr>
            <a:lstStyle/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1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 sz="1100"/>
              </a:pPr>
              <a:r>
                <a:t>Open Source</a:t>
              </a:r>
            </a:p>
          </p:txBody>
        </p:sp>
      </p:grpSp>
      <p:sp>
        <p:nvSpPr>
          <p:cNvPr id="290" name="mcstas-users@mcstas.org mailinglist"/>
          <p:cNvSpPr txBox="1"/>
          <p:nvPr/>
        </p:nvSpPr>
        <p:spPr>
          <a:xfrm>
            <a:off x="4717191" y="6585843"/>
            <a:ext cx="506964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291" name="Project website at…"/>
          <p:cNvSpPr txBox="1"/>
          <p:nvPr/>
        </p:nvSpPr>
        <p:spPr>
          <a:xfrm>
            <a:off x="1231112" y="6526353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292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2868" y="3672858"/>
            <a:ext cx="3417597" cy="26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2332" y="1284766"/>
            <a:ext cx="1003598" cy="96899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roject website at…"/>
          <p:cNvSpPr txBox="1"/>
          <p:nvPr/>
        </p:nvSpPr>
        <p:spPr>
          <a:xfrm>
            <a:off x="1231112" y="6526353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sp>
        <p:nvSpPr>
          <p:cNvPr id="296" name="mcstas-users@mcstas.org mailinglist"/>
          <p:cNvSpPr txBox="1"/>
          <p:nvPr/>
        </p:nvSpPr>
        <p:spPr>
          <a:xfrm>
            <a:off x="4717191" y="6585843"/>
            <a:ext cx="506964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pic>
        <p:nvPicPr>
          <p:cNvPr id="297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2868" y="3672858"/>
            <a:ext cx="3417597" cy="268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Flexible, general simulation utility for neutron scattering experiments.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Original design for Monte carlo Simulation of triple axis spectrometers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Developed at DTU Physics, ILL, PSI, Uni CPH, ESS DMSC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V. 1.0 by K Nielsen &amp; K Lefmann (</a:t>
            </a:r>
            <a:r>
              <a:rPr b="1">
                <a:solidFill>
                  <a:schemeClr val="accent2">
                    <a:satOff val="-4966"/>
                    <a:lumOff val="-10549"/>
                  </a:schemeClr>
                </a:solidFill>
              </a:rPr>
              <a:t>1998</a:t>
            </a:r>
            <a:r>
              <a:t>) RISØ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Currently 2.5+1 people full time plus students</a:t>
            </a:r>
          </a:p>
        </p:txBody>
      </p:sp>
      <p:sp>
        <p:nvSpPr>
          <p:cNvPr id="299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pic>
        <p:nvPicPr>
          <p:cNvPr id="300" name="Oval" descr="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46311" y="-30684"/>
            <a:ext cx="9952634" cy="6735370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01" name="Oval" descr="Oval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3739" y="356666"/>
            <a:ext cx="9025534" cy="5938293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9542"/>
              </a:srgbClr>
            </a:outerShdw>
          </a:effectLst>
        </p:spPr>
      </p:pic>
      <p:pic>
        <p:nvPicPr>
          <p:cNvPr id="302" name="Oval" descr="Oval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2793" y="704651"/>
            <a:ext cx="8164514" cy="5152332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4" name="logo-20th-anniversary-hr.png" descr="logo-20th-anniversary-h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56268" y="2674807"/>
            <a:ext cx="1629692" cy="8818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305" name="v. 1.0 1998 v. 2.5 2018"/>
          <p:cNvSpPr txBox="1"/>
          <p:nvPr/>
        </p:nvSpPr>
        <p:spPr>
          <a:xfrm>
            <a:off x="1069709" y="2731874"/>
            <a:ext cx="1989793" cy="942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000">
                <a:solidFill>
                  <a:srgbClr val="C9AB54"/>
                </a:solidFill>
              </a:defRPr>
            </a:pPr>
            <a:r>
              <a:t>v. 1.0 1998</a:t>
            </a:r>
            <a:br/>
            <a:r>
              <a:t>v. 2.5 2018</a:t>
            </a:r>
          </a:p>
        </p:txBody>
      </p:sp>
      <p:pic>
        <p:nvPicPr>
          <p:cNvPr id="306" name="Unknown.png" descr="Unknown.png"/>
          <p:cNvPicPr>
            <a:picLocks noChangeAspect="1"/>
          </p:cNvPicPr>
          <p:nvPr/>
        </p:nvPicPr>
        <p:blipFill>
          <a:blip r:embed="rId10">
            <a:extLst/>
          </a:blip>
          <a:srcRect l="15011" t="28091" r="15011" b="28091"/>
          <a:stretch>
            <a:fillRect/>
          </a:stretch>
        </p:blipFill>
        <p:spPr>
          <a:xfrm>
            <a:off x="4400351" y="953254"/>
            <a:ext cx="889476" cy="3490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Group"/>
          <p:cNvGrpSpPr/>
          <p:nvPr/>
        </p:nvGrpSpPr>
        <p:grpSpPr>
          <a:xfrm>
            <a:off x="2966546" y="1591843"/>
            <a:ext cx="3837126" cy="4005718"/>
            <a:chOff x="0" y="0"/>
            <a:chExt cx="3837125" cy="4005716"/>
          </a:xfrm>
        </p:grpSpPr>
        <p:grpSp>
          <p:nvGrpSpPr>
            <p:cNvPr id="312" name="Group"/>
            <p:cNvGrpSpPr/>
            <p:nvPr/>
          </p:nvGrpSpPr>
          <p:grpSpPr>
            <a:xfrm>
              <a:off x="-1" y="-1"/>
              <a:ext cx="3837127" cy="3307990"/>
              <a:chOff x="0" y="0"/>
              <a:chExt cx="3837125" cy="3307989"/>
            </a:xfrm>
          </p:grpSpPr>
          <p:pic>
            <p:nvPicPr>
              <p:cNvPr id="307" name="logoill.pdf" descr="logoill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572743" y="2429812"/>
                <a:ext cx="868576" cy="83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08" name="mcstas-logo.pdf" descr="mcstas-logo.pdf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3837126" cy="22546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09" name="PSI-Logo_trans.png" descr="PSI-Logo_trans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429301" y="2649704"/>
                <a:ext cx="1081140" cy="3958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10" name="ku-logo.pdf" descr="ku-logo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92661" y="2385833"/>
                <a:ext cx="678708" cy="922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</p:pic>
          <p:pic>
            <p:nvPicPr>
              <p:cNvPr id="311" name="DTU_logo.png" descr="DTU_logo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0" y="2385833"/>
                <a:ext cx="634306" cy="9210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</p:pic>
        </p:grpSp>
        <p:pic>
          <p:nvPicPr>
            <p:cNvPr id="313" name="ESS_Logo_Frugal_Blue_cmyk.png" descr="ESS_Logo_Frugal_Blue_cmyk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136261" y="3211155"/>
              <a:ext cx="1476646" cy="7945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17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3136"/>
            </a:pPr>
            <a:r>
              <a:t>Flexible, general simulation utility for neutron scattering experiments.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Original design for Monte carlo Simulation of triple axis spectrometers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Developed at RISØ DTU, KU and ILL, Grenoble.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V. 1.0 by K Nielsen &amp; K Lefmann (1998)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Currently 2.5+1 people full time plus students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4"/>
          <p:cNvSpPr txBox="1"/>
          <p:nvPr/>
        </p:nvSpPr>
        <p:spPr>
          <a:xfrm>
            <a:off x="941206" y="7340456"/>
            <a:ext cx="127001" cy="14021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3107474" y="3413123"/>
            <a:ext cx="1350430" cy="649387"/>
            <a:chOff x="0" y="0"/>
            <a:chExt cx="1350428" cy="649386"/>
          </a:xfrm>
        </p:grpSpPr>
        <p:sp>
          <p:nvSpPr>
            <p:cNvPr id="320" name="Rectangle"/>
            <p:cNvSpPr/>
            <p:nvPr/>
          </p:nvSpPr>
          <p:spPr>
            <a:xfrm>
              <a:off x="0" y="149843"/>
              <a:ext cx="1324116" cy="355706"/>
            </a:xfrm>
            <a:prstGeom prst="rect">
              <a:avLst/>
            </a:prstGeom>
            <a:noFill/>
            <a:ln w="127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1485" marR="31485" defTabSz="348061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1" name="GNU GPL license…"/>
            <p:cNvSpPr txBox="1"/>
            <p:nvPr/>
          </p:nvSpPr>
          <p:spPr>
            <a:xfrm>
              <a:off x="18359" y="0"/>
              <a:ext cx="1332070" cy="649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79" tIns="7379" rIns="7379" bIns="7379" numCol="1" anchor="t">
              <a:noAutofit/>
            </a:bodyPr>
            <a:lstStyle/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0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1000">
                <a:latin typeface="Verdana"/>
                <a:ea typeface="Verdana"/>
                <a:cs typeface="Verdana"/>
                <a:sym typeface="Verdana"/>
              </a:endParaRPr>
            </a:p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 sz="1000"/>
              </a:pPr>
              <a:r>
                <a:t>Open Source</a:t>
              </a:r>
            </a:p>
          </p:txBody>
        </p:sp>
      </p:grpSp>
      <p:sp>
        <p:nvSpPr>
          <p:cNvPr id="323" name="neutron-mc@risoe.dk mailinglist"/>
          <p:cNvSpPr txBox="1"/>
          <p:nvPr/>
        </p:nvSpPr>
        <p:spPr>
          <a:xfrm>
            <a:off x="4659200" y="6092920"/>
            <a:ext cx="4287430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24" name="Project website at…"/>
          <p:cNvSpPr txBox="1"/>
          <p:nvPr/>
        </p:nvSpPr>
        <p:spPr>
          <a:xfrm>
            <a:off x="1279438" y="5881377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25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5987491" y="2767272"/>
            <a:ext cx="3642933" cy="286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600" y="1272530"/>
            <a:ext cx="8348824" cy="600478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McXtrace - since jan 2009 similar for X-rays"/>
          <p:cNvSpPr txBox="1"/>
          <p:nvPr/>
        </p:nvSpPr>
        <p:spPr>
          <a:xfrm>
            <a:off x="148663" y="69864"/>
            <a:ext cx="11018771" cy="75915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buClr>
                <a:srgbClr val="000000"/>
              </a:buClr>
              <a:defRPr sz="26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28" name="Synergy, knowledge transfer, shared infrastructure"/>
          <p:cNvSpPr txBox="1"/>
          <p:nvPr/>
        </p:nvSpPr>
        <p:spPr>
          <a:xfrm>
            <a:off x="1404217" y="6578148"/>
            <a:ext cx="7047323" cy="28041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71000"/>
              <a:buChar char="•"/>
              <a:defRPr sz="16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9" y="1139120"/>
            <a:ext cx="10060438" cy="643618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3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0450" y="2276231"/>
            <a:ext cx="1062659" cy="57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1839" y="3712502"/>
            <a:ext cx="468021" cy="44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84571" y="3431111"/>
            <a:ext cx="582557" cy="213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" y="3974400"/>
            <a:ext cx="1107771" cy="29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161" y="4379536"/>
            <a:ext cx="1225246" cy="63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73912" y="6347109"/>
            <a:ext cx="582557" cy="765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7701" y="5159254"/>
            <a:ext cx="850451" cy="778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631" y="5165568"/>
            <a:ext cx="977155" cy="44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979832" y="6243445"/>
            <a:ext cx="990954" cy="26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79721" y="4379536"/>
            <a:ext cx="84384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453192" y="4331177"/>
            <a:ext cx="478198" cy="16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505474" y="4588018"/>
            <a:ext cx="373633" cy="21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645778" y="3331934"/>
            <a:ext cx="267687" cy="26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955953" y="3436669"/>
            <a:ext cx="478198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455574" y="3111090"/>
            <a:ext cx="376132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042241" y="6671971"/>
            <a:ext cx="850450" cy="496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543124" y="4169147"/>
            <a:ext cx="893312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483184" y="4712253"/>
            <a:ext cx="694564" cy="349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034483" y="4425152"/>
            <a:ext cx="694564" cy="223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5" name="A (very) brief introduction to Monte Carlo &amp; raytracing…"/>
          <p:cNvSpPr txBox="1"/>
          <p:nvPr>
            <p:ph type="body" idx="1"/>
          </p:nvPr>
        </p:nvSpPr>
        <p:spPr>
          <a:xfrm>
            <a:off x="163079" y="1440781"/>
            <a:ext cx="7718109" cy="5577842"/>
          </a:xfrm>
          <a:prstGeom prst="rect">
            <a:avLst/>
          </a:prstGeom>
        </p:spPr>
        <p:txBody>
          <a:bodyPr/>
          <a:lstStyle/>
          <a:p>
            <a:pPr marL="217170" indent="-217170" defTabSz="868680">
              <a:spcBef>
                <a:spcPts val="900"/>
              </a:spcBef>
              <a:defRPr sz="3040"/>
            </a:pPr>
          </a:p>
          <a:p>
            <a:pPr marL="217170" indent="-217170" defTabSz="868680">
              <a:spcBef>
                <a:spcPts val="900"/>
              </a:spcBef>
              <a:defRPr sz="3040"/>
            </a:pPr>
            <a:r>
              <a:t>A (very) brief introduction to Monte Carlo &amp; raytracing </a:t>
            </a:r>
          </a:p>
          <a:p>
            <a:pPr marL="217170" indent="-217170" defTabSz="868680">
              <a:spcBef>
                <a:spcPts val="900"/>
              </a:spcBef>
              <a:defRPr sz="3040"/>
            </a:pPr>
          </a:p>
          <a:p>
            <a:pPr marL="217170" indent="-217170" defTabSz="868680">
              <a:spcBef>
                <a:spcPts val="900"/>
              </a:spcBef>
              <a:defRPr sz="3040"/>
            </a:pPr>
            <a:r>
              <a:t>Components of neutron instruments</a:t>
            </a:r>
          </a:p>
          <a:p>
            <a:pPr marL="217170" indent="-217170" defTabSz="868680">
              <a:spcBef>
                <a:spcPts val="900"/>
              </a:spcBef>
              <a:defRPr sz="3040"/>
            </a:pPr>
          </a:p>
          <a:p>
            <a:pPr marL="217170" indent="-217170" defTabSz="868680">
              <a:spcBef>
                <a:spcPts val="900"/>
              </a:spcBef>
              <a:defRPr sz="3040"/>
            </a:pPr>
            <a:r>
              <a:t>How McStas works under the hood</a:t>
            </a:r>
          </a:p>
          <a:p>
            <a:pPr marL="217170" indent="-217170" defTabSz="868680">
              <a:spcBef>
                <a:spcPts val="900"/>
              </a:spcBef>
              <a:defRPr sz="3040"/>
            </a:pPr>
          </a:p>
          <a:p>
            <a:pPr marL="217170" indent="-217170" defTabSz="868680">
              <a:spcBef>
                <a:spcPts val="900"/>
              </a:spcBef>
              <a:defRPr sz="3040"/>
            </a:pPr>
            <a:r>
              <a:t>Components and instruments</a:t>
            </a:r>
          </a:p>
          <a:p>
            <a:pPr marL="217170" indent="-217170" defTabSz="868680">
              <a:spcBef>
                <a:spcPts val="900"/>
              </a:spcBef>
              <a:defRPr sz="3040"/>
            </a:pPr>
          </a:p>
          <a:p>
            <a:pPr marL="217170" indent="-217170" defTabSz="868680">
              <a:spcBef>
                <a:spcPts val="900"/>
              </a:spcBef>
              <a:defRPr sz="3040"/>
            </a:pPr>
            <a:r>
              <a:t>A demo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355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Instrumentation</a:t>
            </a:r>
          </a:p>
          <a:p>
            <a:pPr>
              <a:defRPr sz="2900"/>
            </a:pPr>
            <a:r>
              <a:t>Planning</a:t>
            </a:r>
          </a:p>
          <a:p>
            <a:pPr>
              <a:defRPr sz="2900"/>
            </a:pPr>
            <a:r>
              <a:t>Construction</a:t>
            </a:r>
          </a:p>
          <a:p>
            <a:pPr>
              <a:defRPr sz="2900"/>
            </a:pPr>
            <a:r>
              <a:t>Virtual experiments</a:t>
            </a:r>
          </a:p>
          <a:p>
            <a:pPr>
              <a:defRPr sz="2900"/>
            </a:pPr>
            <a:r>
              <a:t>Data analysis</a:t>
            </a:r>
          </a:p>
          <a:p>
            <a:pPr>
              <a:defRPr sz="2900"/>
            </a:pPr>
            <a:r>
              <a:t>Teaching</a:t>
            </a:r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0" name="Group"/>
          <p:cNvGrpSpPr/>
          <p:nvPr/>
        </p:nvGrpSpPr>
        <p:grpSpPr>
          <a:xfrm>
            <a:off x="445566" y="5431234"/>
            <a:ext cx="4538327" cy="1846727"/>
            <a:chOff x="0" y="0"/>
            <a:chExt cx="4538326" cy="1846726"/>
          </a:xfrm>
        </p:grpSpPr>
        <p:pic>
          <p:nvPicPr>
            <p:cNvPr id="357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96131" y="245177"/>
              <a:ext cx="1742196" cy="1509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8324" y="116146"/>
              <a:ext cx="1858342" cy="1730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22749" cy="1833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1" name="(KU, DTU)"/>
          <p:cNvSpPr txBox="1"/>
          <p:nvPr/>
        </p:nvSpPr>
        <p:spPr>
          <a:xfrm>
            <a:off x="1145225" y="4619501"/>
            <a:ext cx="273775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48061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93700" algn="l"/>
                <a:tab pos="787400" algn="l"/>
                <a:tab pos="1193800" algn="l"/>
                <a:tab pos="12319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362" name="Arrow"/>
          <p:cNvSpPr/>
          <p:nvPr/>
        </p:nvSpPr>
        <p:spPr>
          <a:xfrm rot="234512">
            <a:off x="2686857" y="2011991"/>
            <a:ext cx="1874580" cy="191866"/>
          </a:xfrm>
          <a:prstGeom prst="rightArrow">
            <a:avLst>
              <a:gd name="adj1" fmla="val 32632"/>
              <a:gd name="adj2" fmla="val 153846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Arrow"/>
          <p:cNvSpPr/>
          <p:nvPr/>
        </p:nvSpPr>
        <p:spPr>
          <a:xfrm rot="291414">
            <a:off x="3782404" y="3325578"/>
            <a:ext cx="1712020" cy="214003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Arrow"/>
          <p:cNvSpPr/>
          <p:nvPr/>
        </p:nvSpPr>
        <p:spPr>
          <a:xfrm rot="880237">
            <a:off x="2981799" y="4021699"/>
            <a:ext cx="1712021" cy="214003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Arrow"/>
          <p:cNvSpPr/>
          <p:nvPr/>
        </p:nvSpPr>
        <p:spPr>
          <a:xfrm rot="5349631">
            <a:off x="670677" y="4919653"/>
            <a:ext cx="863390" cy="214004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6" name="XESS_chopper_and_elliptic_guide.png" descr="XESS_chopper_and_elliptic_guid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3795" y="1665285"/>
            <a:ext cx="2283426" cy="155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XESS_sample_region_plus_detector.png" descr="XESS_sample_region_plus_detec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45231" y="1313532"/>
            <a:ext cx="2462278" cy="167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.jpg" descr="image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9061" y="3054241"/>
            <a:ext cx="2572828" cy="1748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.jpg" descr="image.jp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15422" y="4511059"/>
            <a:ext cx="2649204" cy="2759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rcRect l="7838" t="23248" r="65489" b="56762"/>
          <a:stretch>
            <a:fillRect/>
          </a:stretch>
        </p:blipFill>
        <p:spPr>
          <a:xfrm>
            <a:off x="6126842" y="3740868"/>
            <a:ext cx="703509" cy="562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.png" descr="image.png"/>
          <p:cNvPicPr>
            <a:picLocks noChangeAspect="0"/>
          </p:cNvPicPr>
          <p:nvPr/>
        </p:nvPicPr>
        <p:blipFill>
          <a:blip r:embed="rId10">
            <a:extLst/>
          </a:blip>
          <a:srcRect l="7548" t="18751" r="65811" b="59535"/>
          <a:stretch>
            <a:fillRect/>
          </a:stretch>
        </p:blipFill>
        <p:spPr>
          <a:xfrm>
            <a:off x="6126842" y="3174371"/>
            <a:ext cx="703508" cy="562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374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5725" indent="-85725">
              <a:defRPr sz="1600"/>
            </a:pPr>
            <a:r>
              <a:t>Much effort has gone into this</a:t>
            </a:r>
          </a:p>
          <a:p>
            <a:pPr marL="85725" indent="-85725">
              <a:defRPr sz="1600"/>
            </a:pPr>
            <a:r>
              <a:t>Here: simulations vs. exp. at powder diffract. DMC, PSI</a:t>
            </a:r>
          </a:p>
          <a:p>
            <a:pPr marL="85725" indent="-85725">
              <a:defRPr sz="1600"/>
            </a:pPr>
            <a:r>
              <a:t>The bottom line is</a:t>
            </a:r>
          </a:p>
          <a:p>
            <a:pPr marL="85725" indent="-85725">
              <a:defRPr sz="1600"/>
            </a:pPr>
            <a:r>
              <a:t>McStas agree very well with other packages (NISP, Vitess, IDEAS, RESTRAX, ...)</a:t>
            </a:r>
          </a:p>
          <a:p>
            <a:pPr marL="85725" indent="-85725">
              <a:defRPr sz="1600"/>
            </a:pPr>
            <a:r>
              <a:t>Experimental line shapes are within 5%</a:t>
            </a:r>
          </a:p>
          <a:p>
            <a:pPr marL="85725" indent="-85725">
              <a:defRPr sz="1600"/>
            </a:pPr>
            <a:r>
              <a:t>Absolute intensities are within 10% </a:t>
            </a:r>
          </a:p>
          <a:p>
            <a:pPr marL="85725" indent="-85725">
              <a:defRPr sz="1600"/>
            </a:pPr>
            <a:r>
              <a:t>Common understanding: McStas and similar codes are reliable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859" y="3714736"/>
            <a:ext cx="4066047" cy="276727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P. Willendrup et al., Physica B, 386, (2006), 1032."/>
          <p:cNvSpPr txBox="1"/>
          <p:nvPr/>
        </p:nvSpPr>
        <p:spPr>
          <a:xfrm>
            <a:off x="5398063" y="6648834"/>
            <a:ext cx="3033006" cy="23016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0369" marR="30369" defTabSz="354210">
              <a:buClr>
                <a:srgbClr val="000000"/>
              </a:buClr>
              <a:buFont typeface="Arial"/>
              <a:tabLst>
                <a:tab pos="12700" algn="l"/>
                <a:tab pos="266700" algn="l"/>
                <a:tab pos="520700" algn="l"/>
                <a:tab pos="787400" algn="l"/>
                <a:tab pos="1028700" algn="l"/>
                <a:tab pos="1282700" algn="l"/>
                <a:tab pos="1524000" algn="l"/>
                <a:tab pos="1778000" algn="l"/>
                <a:tab pos="2032000" algn="l"/>
                <a:tab pos="2286000" algn="l"/>
                <a:tab pos="2540000" algn="l"/>
                <a:tab pos="2794000" algn="l"/>
                <a:tab pos="3035300" algn="l"/>
                <a:tab pos="3289300" algn="l"/>
                <a:tab pos="3543300" algn="l"/>
                <a:tab pos="3797300" algn="l"/>
                <a:tab pos="4038600" algn="l"/>
                <a:tab pos="4305300" algn="l"/>
                <a:tab pos="4559300" algn="l"/>
                <a:tab pos="4800600" algn="l"/>
                <a:tab pos="5067300" algn="l"/>
              </a:tabLst>
              <a:defRPr sz="10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37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159" y="3726594"/>
            <a:ext cx="3291211" cy="276879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E. Farhi, P. Willendrup et al., in preparation"/>
          <p:cNvSpPr txBox="1"/>
          <p:nvPr/>
        </p:nvSpPr>
        <p:spPr>
          <a:xfrm>
            <a:off x="1124470" y="6648834"/>
            <a:ext cx="2634130" cy="23016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0369" marR="30369" defTabSz="354210">
              <a:buClr>
                <a:srgbClr val="000000"/>
              </a:buClr>
              <a:buFont typeface="Arial"/>
              <a:tabLst>
                <a:tab pos="12700" algn="l"/>
                <a:tab pos="266700" algn="l"/>
                <a:tab pos="520700" algn="l"/>
                <a:tab pos="787400" algn="l"/>
                <a:tab pos="1028700" algn="l"/>
                <a:tab pos="1282700" algn="l"/>
                <a:tab pos="1524000" algn="l"/>
                <a:tab pos="1778000" algn="l"/>
                <a:tab pos="2032000" algn="l"/>
                <a:tab pos="2286000" algn="l"/>
                <a:tab pos="2540000" algn="l"/>
                <a:tab pos="2794000" algn="l"/>
                <a:tab pos="3035300" algn="l"/>
                <a:tab pos="3289300" algn="l"/>
                <a:tab pos="3543300" algn="l"/>
                <a:tab pos="3797300" algn="l"/>
                <a:tab pos="4038600" algn="l"/>
                <a:tab pos="4305300" algn="l"/>
                <a:tab pos="4559300" algn="l"/>
                <a:tab pos="4800600" algn="l"/>
                <a:tab pos="5067300" algn="l"/>
              </a:tabLst>
              <a:defRPr sz="1000"/>
            </a:lvl1pPr>
          </a:lstStyle>
          <a:p>
            <a:pPr/>
            <a:r>
              <a:t>E. Farhi, P. Willendrup et al., in preparation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38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8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8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8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pic>
        <p:nvPicPr>
          <p:cNvPr id="390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4262" y="2494235"/>
            <a:ext cx="7961027" cy="39628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3" name="Group"/>
          <p:cNvGrpSpPr/>
          <p:nvPr/>
        </p:nvGrpSpPr>
        <p:grpSpPr>
          <a:xfrm>
            <a:off x="2600349" y="4147219"/>
            <a:ext cx="4257912" cy="745320"/>
            <a:chOff x="0" y="0"/>
            <a:chExt cx="4257910" cy="745318"/>
          </a:xfrm>
        </p:grpSpPr>
        <p:sp>
          <p:nvSpPr>
            <p:cNvPr id="391" name="n"/>
            <p:cNvSpPr/>
            <p:nvPr/>
          </p:nvSpPr>
          <p:spPr>
            <a:xfrm>
              <a:off x="0" y="0"/>
              <a:ext cx="339453" cy="317314"/>
            </a:xfrm>
            <a:prstGeom prst="ellipse">
              <a:avLst/>
            </a:prstGeom>
            <a:solidFill>
              <a:srgbClr val="3A88FE"/>
            </a:solidFill>
            <a:ln w="127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138" tIns="22138" rIns="22138" bIns="22138" numCol="1" anchor="t">
              <a:noAutofit/>
            </a:bodyPr>
            <a:lstStyle>
              <a:lvl1pPr defTabSz="501798">
                <a:buClr>
                  <a:srgbClr val="000000"/>
                </a:buClr>
                <a:defRPr b="1" i="0" sz="11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92" name="n"/>
            <p:cNvSpPr/>
            <p:nvPr/>
          </p:nvSpPr>
          <p:spPr>
            <a:xfrm>
              <a:off x="3918458" y="428004"/>
              <a:ext cx="339453" cy="317315"/>
            </a:xfrm>
            <a:prstGeom prst="ellipse">
              <a:avLst/>
            </a:prstGeom>
            <a:solidFill>
              <a:srgbClr val="3A88FE"/>
            </a:solidFill>
            <a:ln w="127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138" tIns="22138" rIns="22138" bIns="22138" numCol="1" anchor="t">
              <a:noAutofit/>
            </a:bodyPr>
            <a:lstStyle>
              <a:lvl1pPr defTabSz="501798">
                <a:buClr>
                  <a:srgbClr val="000000"/>
                </a:buClr>
                <a:defRPr b="1" i="0" sz="11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394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8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399" name="Oval"/>
          <p:cNvSpPr/>
          <p:nvPr/>
        </p:nvSpPr>
        <p:spPr>
          <a:xfrm>
            <a:off x="681707" y="1549672"/>
            <a:ext cx="8936448" cy="5180336"/>
          </a:xfrm>
          <a:prstGeom prst="ellipse">
            <a:avLst/>
          </a:prstGeom>
          <a:ln w="12700">
            <a:solidFill>
              <a:srgbClr val="FF4013"/>
            </a:solidFill>
            <a:miter lim="400000"/>
          </a:ln>
        </p:spPr>
        <p:txBody>
          <a:bodyPr lIns="22138" tIns="22138" rIns="22138" bIns="22138"/>
          <a:lstStyle/>
          <a:p>
            <a: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00" name="Line"/>
          <p:cNvSpPr/>
          <p:nvPr/>
        </p:nvSpPr>
        <p:spPr>
          <a:xfrm flipV="1">
            <a:off x="8046631" y="1556590"/>
            <a:ext cx="185466" cy="643854"/>
          </a:xfrm>
          <a:prstGeom prst="line">
            <a:avLst/>
          </a:prstGeom>
          <a:ln w="12700">
            <a:solidFill>
              <a:srgbClr val="FF6251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01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99777" y="95932"/>
            <a:ext cx="4282356" cy="1688237"/>
          </a:xfrm>
          <a:prstGeom prst="rect">
            <a:avLst/>
          </a:prstGeom>
          <a:ln w="25400">
            <a:solidFill>
              <a:srgbClr val="0061FF"/>
            </a:solidFill>
            <a:miter lim="400000"/>
          </a:ln>
        </p:spPr>
      </p:pic>
      <p:sp>
        <p:nvSpPr>
          <p:cNvPr id="402" name="Time (t)"/>
          <p:cNvSpPr txBox="1"/>
          <p:nvPr/>
        </p:nvSpPr>
        <p:spPr>
          <a:xfrm>
            <a:off x="3257115" y="1357808"/>
            <a:ext cx="102285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2865892" y="1730698"/>
            <a:ext cx="382749" cy="2413524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4" name="Line"/>
          <p:cNvSpPr/>
          <p:nvPr/>
        </p:nvSpPr>
        <p:spPr>
          <a:xfrm flipH="1" flipV="1">
            <a:off x="3224254" y="1727989"/>
            <a:ext cx="3325629" cy="282584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05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44810" y="6309382"/>
            <a:ext cx="3623283" cy="1114857"/>
          </a:xfrm>
          <a:prstGeom prst="rect">
            <a:avLst/>
          </a:prstGeom>
          <a:ln w="25400">
            <a:solidFill>
              <a:srgbClr val="4F7A28"/>
            </a:solidFill>
            <a:miter lim="400000"/>
          </a:ln>
        </p:spPr>
      </p:pic>
      <p:sp>
        <p:nvSpPr>
          <p:cNvPr id="406" name="Line"/>
          <p:cNvSpPr/>
          <p:nvPr/>
        </p:nvSpPr>
        <p:spPr>
          <a:xfrm>
            <a:off x="1490039" y="3658623"/>
            <a:ext cx="548036" cy="2637673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7" name="Line"/>
          <p:cNvSpPr/>
          <p:nvPr/>
        </p:nvSpPr>
        <p:spPr>
          <a:xfrm flipH="1" flipV="1">
            <a:off x="4291269" y="7124636"/>
            <a:ext cx="1850614" cy="22539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8" name="Line"/>
          <p:cNvSpPr/>
          <p:nvPr/>
        </p:nvSpPr>
        <p:spPr>
          <a:xfrm flipH="1">
            <a:off x="2853209" y="5962435"/>
            <a:ext cx="881608" cy="364935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9" name="Local, internal coordinate system!"/>
          <p:cNvSpPr txBox="1"/>
          <p:nvPr/>
        </p:nvSpPr>
        <p:spPr>
          <a:xfrm>
            <a:off x="5537348" y="6693110"/>
            <a:ext cx="3866804" cy="64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410" name="Line"/>
          <p:cNvSpPr/>
          <p:nvPr/>
        </p:nvSpPr>
        <p:spPr>
          <a:xfrm flipH="1">
            <a:off x="7360059" y="4257910"/>
            <a:ext cx="946235" cy="2539666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 anchor="ctr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11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2173" y="2023684"/>
            <a:ext cx="2398676" cy="14094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412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385979" y="81173"/>
            <a:ext cx="3298590" cy="1487600"/>
          </a:xfrm>
          <a:prstGeom prst="rect">
            <a:avLst/>
          </a:prstGeom>
          <a:ln w="25400">
            <a:solidFill>
              <a:srgbClr val="E63B7A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In the big pictu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picture…</a:t>
            </a:r>
          </a:p>
        </p:txBody>
      </p:sp>
      <p:sp>
        <p:nvSpPr>
          <p:cNvPr id="4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79" y="2682155"/>
            <a:ext cx="9121089" cy="263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20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Portable code (Unix/Linux/Mac/Windoze)</a:t>
            </a:r>
          </a:p>
          <a:p>
            <a:pPr marL="171450" indent="-171450">
              <a:defRPr sz="2400"/>
            </a:pPr>
          </a:p>
          <a:p>
            <a:pPr marL="85725" indent="-85725">
              <a:defRPr sz="1200"/>
            </a:pPr>
          </a:p>
          <a:p>
            <a:pPr marL="85725" indent="-85725">
              <a:defRPr sz="1200"/>
            </a:pPr>
          </a:p>
          <a:p>
            <a:pPr marL="85725" indent="-85725">
              <a:defRPr sz="1200"/>
            </a:pPr>
            <a:r>
              <a:t>Ran on everything from iPhone to 1000+ node cluster!</a:t>
            </a:r>
          </a:p>
          <a:p>
            <a:pPr marL="85725" indent="-85725">
              <a:defRPr sz="1200"/>
            </a:pPr>
          </a:p>
          <a:p>
            <a:pPr marL="171450" indent="-171450">
              <a:defRPr sz="2400"/>
            </a:pPr>
            <a:r>
              <a:t>'Component' files (~100) inserted from library</a:t>
            </a:r>
          </a:p>
          <a:p>
            <a:pPr lvl="2" marL="1028700" indent="-114300">
              <a:defRPr sz="1200"/>
            </a:pPr>
            <a:r>
              <a:t>Sources</a:t>
            </a:r>
          </a:p>
          <a:p>
            <a:pPr lvl="2" marL="1028700" indent="-114300">
              <a:defRPr sz="1200"/>
            </a:pPr>
            <a:r>
              <a:t>Optics</a:t>
            </a:r>
          </a:p>
          <a:p>
            <a:pPr lvl="2" marL="1028700" indent="-114300">
              <a:defRPr sz="1200"/>
            </a:pPr>
            <a:r>
              <a:t>Samples</a:t>
            </a:r>
          </a:p>
          <a:p>
            <a:pPr lvl="2" marL="1028700" indent="-114300">
              <a:defRPr sz="1200"/>
            </a:pPr>
            <a:r>
              <a:t>Monitors</a:t>
            </a:r>
          </a:p>
          <a:p>
            <a:pPr lvl="2" marL="1028700" indent="-114300">
              <a:defRPr sz="1200"/>
            </a:pPr>
            <a:r>
              <a:t>If needed, write your own comps</a:t>
            </a:r>
          </a:p>
          <a:p>
            <a:pPr lvl="2" marL="1028700" indent="-114300">
              <a:defRPr sz="1200"/>
            </a:pPr>
          </a:p>
          <a:p>
            <a:pPr marL="171450" indent="-171450">
              <a:defRPr sz="2400"/>
            </a:pPr>
            <a:r>
              <a:t>DSL + ISO-C code gen.</a:t>
            </a:r>
          </a:p>
        </p:txBody>
      </p:sp>
      <p:pic>
        <p:nvPicPr>
          <p:cNvPr id="42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3411" y="4315654"/>
            <a:ext cx="2988656" cy="2940624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linux.pdf" descr="linux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3673" y="1935836"/>
            <a:ext cx="643238" cy="76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Windows.png" descr="Window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7452" y="1832818"/>
            <a:ext cx="984709" cy="98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Mac.png" descr="Ma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4215" y="1872307"/>
            <a:ext cx="889415" cy="889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Windesk.png" descr="Windesk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70393" y="1980406"/>
            <a:ext cx="699918" cy="52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6228" y="3416659"/>
            <a:ext cx="5009333" cy="3625129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30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304"/>
            </a:pPr>
            <a:r>
              <a:t>Domain-specific-language (DSL) based on compiler technology (LeX+Yacc)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Simple Instrument language                        ISO C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marL="164592" indent="-164592" defTabSz="658368">
              <a:spcBef>
                <a:spcPts val="700"/>
              </a:spcBef>
              <a:defRPr sz="2304"/>
            </a:pPr>
            <a:r>
              <a:t>Component codes realizing beamline parts (including user contribs)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marL="164592" indent="-164592" defTabSz="658368">
              <a:spcBef>
                <a:spcPts val="700"/>
              </a:spcBef>
              <a:defRPr sz="2304"/>
            </a:pPr>
            <a:r>
              <a:t>Library of common functions for e.g.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I/O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Random numbers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Physical constants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Propagation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Precession in fields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...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Arrow"/>
          <p:cNvSpPr/>
          <p:nvPr/>
        </p:nvSpPr>
        <p:spPr>
          <a:xfrm>
            <a:off x="4474716" y="2427820"/>
            <a:ext cx="1261877" cy="125451"/>
          </a:xfrm>
          <a:prstGeom prst="rightArrow">
            <a:avLst>
              <a:gd name="adj1" fmla="val 32000"/>
              <a:gd name="adj2" fmla="val 2588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Code generation"/>
          <p:cNvSpPr txBox="1"/>
          <p:nvPr/>
        </p:nvSpPr>
        <p:spPr>
          <a:xfrm>
            <a:off x="4504233" y="2213818"/>
            <a:ext cx="102464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1003597">
              <a:spcBef>
                <a:spcPts val="400"/>
              </a:spcBef>
              <a:defRPr sz="9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67" y="2994468"/>
            <a:ext cx="7119186" cy="225071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sp>
        <p:nvSpPr>
          <p:cNvPr id="44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646" y="2213818"/>
            <a:ext cx="5903517" cy="464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335" y="3409280"/>
            <a:ext cx="1623468" cy="30526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sp>
        <p:nvSpPr>
          <p:cNvPr id="44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06" y="2147403"/>
            <a:ext cx="4058668" cy="5042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9552" y="2162162"/>
            <a:ext cx="3948252" cy="3726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6657" y="5999447"/>
            <a:ext cx="2265840" cy="599577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sp>
        <p:nvSpPr>
          <p:cNvPr id="45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018" y="2125265"/>
            <a:ext cx="4752331" cy="5181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497" y="2745134"/>
            <a:ext cx="1927868" cy="305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1625" y="2199059"/>
            <a:ext cx="3848717" cy="402177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methods 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547437" y="761764"/>
            <a:ext cx="8192405" cy="1914635"/>
            <a:chOff x="496964" y="605000"/>
            <a:chExt cx="8192404" cy="1914633"/>
          </a:xfrm>
        </p:grpSpPr>
        <p:pic>
          <p:nvPicPr>
            <p:cNvPr id="169" name="Image18.png" descr="Image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528584" y="1161480"/>
              <a:ext cx="1160786" cy="128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Rectangle"/>
            <p:cNvSpPr txBox="1"/>
            <p:nvPr/>
          </p:nvSpPr>
          <p:spPr>
            <a:xfrm>
              <a:off x="1845011" y="605000"/>
              <a:ext cx="6158445" cy="46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r" defTabSz="457200"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71" name="Dimensionality of phase space must be large (d &gt; 5)…"/>
            <p:cNvSpPr txBox="1"/>
            <p:nvPr/>
          </p:nvSpPr>
          <p:spPr>
            <a:xfrm>
              <a:off x="496964" y="1649346"/>
              <a:ext cx="7235535" cy="870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500"/>
                </a:spcBef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Dimensionality of phase space must be large (</a:t>
              </a: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 &gt; 5)</a:t>
              </a:r>
            </a:p>
            <a:p>
              <a:pPr defTabSz="457200"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Overall complexity is beyond reasonable analytical methods </a:t>
              </a:r>
            </a:p>
          </p:txBody>
        </p:sp>
      </p:grpSp>
      <p:pic>
        <p:nvPicPr>
          <p:cNvPr id="173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3061" y="1362807"/>
            <a:ext cx="1125613" cy="12606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6719189" y="5331970"/>
            <a:ext cx="1260791" cy="1260791"/>
            <a:chOff x="0" y="0"/>
            <a:chExt cx="1260790" cy="1260790"/>
          </a:xfrm>
        </p:grpSpPr>
        <p:pic>
          <p:nvPicPr>
            <p:cNvPr id="174" name="Image21.png" descr="Image2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0791" cy="126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π"/>
            <p:cNvSpPr txBox="1"/>
            <p:nvPr/>
          </p:nvSpPr>
          <p:spPr>
            <a:xfrm>
              <a:off x="546680" y="435061"/>
              <a:ext cx="426066" cy="336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 defTabSz="457200">
                <a:defRPr i="0" sz="24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i="1"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i="0" sz="2400">
                  <a:latin typeface="Symbol"/>
                  <a:ea typeface="Symbol"/>
                  <a:cs typeface="Symbol"/>
                  <a:sym typeface="Symbol"/>
                </a:rPr>
                <a:t>p </a:t>
              </a:r>
            </a:p>
          </p:txBody>
        </p:sp>
      </p:grpSp>
      <p:sp>
        <p:nvSpPr>
          <p:cNvPr id="177" name="Number of points for which…"/>
          <p:cNvSpPr txBox="1"/>
          <p:nvPr/>
        </p:nvSpPr>
        <p:spPr>
          <a:xfrm>
            <a:off x="5868048" y="6681159"/>
            <a:ext cx="2425464" cy="7775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r" defTabSz="457200">
              <a:spcBef>
                <a:spcPts val="3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Number of points for which </a:t>
            </a:r>
          </a:p>
          <a:p>
            <a:pPr indent="127000" algn="r" defTabSz="457200">
              <a:spcBef>
                <a:spcPts val="3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{ x</a:t>
            </a:r>
            <a:r>
              <a:rPr baseline="31999" sz="1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+y</a:t>
            </a:r>
            <a:r>
              <a:rPr baseline="31999" sz="1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sz="1400">
                <a:latin typeface="Symbol"/>
                <a:ea typeface="Symbol"/>
                <a:cs typeface="Symbol"/>
                <a:sym typeface="Symbol"/>
              </a:rPr>
              <a:t>£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1, (x,y) </a:t>
            </a:r>
            <a:r>
              <a:rPr i="0" sz="1400"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[0,1] }</a:t>
            </a:r>
          </a:p>
          <a:p>
            <a:pPr indent="127000" algn="r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Ratio circle/square 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i="0" sz="1800">
                <a:latin typeface="Symbol"/>
                <a:ea typeface="Symbol"/>
                <a:cs typeface="Symbol"/>
                <a:sym typeface="Symbol"/>
              </a:rPr>
              <a:t>p/4 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Each event can be computed easily and independently MC is the 'lazy guy' method – think microscopic…"/>
          <p:cNvSpPr txBox="1"/>
          <p:nvPr/>
        </p:nvSpPr>
        <p:spPr>
          <a:xfrm>
            <a:off x="526799" y="2666182"/>
            <a:ext cx="6864706" cy="189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lnSpc>
                <a:spcPts val="4300"/>
              </a:lnSpc>
              <a:spcBef>
                <a:spcPts val="2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Each event can be computed easily and independently MC is the '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lazy guy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' method – think microscopic</a:t>
            </a:r>
          </a:p>
          <a:p>
            <a:pPr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</a:p>
        </p:txBody>
      </p:sp>
      <p:sp>
        <p:nvSpPr>
          <p:cNvPr id="180" name="Estimate π from a circle/square (“Buffon needle”)…"/>
          <p:cNvSpPr txBox="1"/>
          <p:nvPr/>
        </p:nvSpPr>
        <p:spPr>
          <a:xfrm>
            <a:off x="707767" y="4563389"/>
            <a:ext cx="6333590" cy="23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Estimate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from a circle/square (“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Buffon needle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”)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Area under/inside a curve/volume (integration)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Molecular Dynamics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spin-system phase transitions (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Ising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model)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nuclear reactions</a:t>
            </a:r>
          </a:p>
          <a:p>
            <a:pPr marL="220578" indent="-220578" defTabSz="457200"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ray-tracing (light, particles) </a:t>
            </a:r>
          </a:p>
        </p:txBody>
      </p:sp>
      <p:pic>
        <p:nvPicPr>
          <p:cNvPr id="181" name="Screen Shot 2018-09-24 at 11.50.00.png" descr="Screen Shot 2018-09-24 at 11.50.00.png"/>
          <p:cNvPicPr>
            <a:picLocks noChangeAspect="1"/>
          </p:cNvPicPr>
          <p:nvPr/>
        </p:nvPicPr>
        <p:blipFill>
          <a:blip r:embed="rId5">
            <a:extLst/>
          </a:blip>
          <a:srcRect l="69125" t="0" r="0" b="0"/>
          <a:stretch>
            <a:fillRect/>
          </a:stretch>
        </p:blipFill>
        <p:spPr>
          <a:xfrm>
            <a:off x="8492952" y="2776514"/>
            <a:ext cx="1483729" cy="1389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8-09-24 at 11.50.00.png" descr="Screen Shot 2018-09-24 at 11.50.00.png"/>
          <p:cNvPicPr>
            <a:picLocks noChangeAspect="1"/>
          </p:cNvPicPr>
          <p:nvPr/>
        </p:nvPicPr>
        <p:blipFill>
          <a:blip r:embed="rId5">
            <a:extLst/>
          </a:blip>
          <a:srcRect l="0" t="0" r="31411" b="0"/>
          <a:stretch>
            <a:fillRect/>
          </a:stretch>
        </p:blipFill>
        <p:spPr>
          <a:xfrm>
            <a:off x="6804252" y="3913643"/>
            <a:ext cx="3154355" cy="1330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Writing new comps or understanding existing is not that complex..."/>
          <p:cNvSpPr txBox="1"/>
          <p:nvPr>
            <p:ph type="title"/>
          </p:nvPr>
        </p:nvSpPr>
        <p:spPr>
          <a:xfrm>
            <a:off x="107999" y="193319"/>
            <a:ext cx="6691767" cy="796321"/>
          </a:xfrm>
          <a:prstGeom prst="rect">
            <a:avLst/>
          </a:prstGeom>
        </p:spPr>
        <p:txBody>
          <a:bodyPr/>
          <a:lstStyle>
            <a:lvl1pPr defTabSz="603504">
              <a:defRPr sz="2904"/>
            </a:lvl1pPr>
          </a:lstStyle>
          <a:p>
            <a:pPr/>
            <a:r>
              <a:t>Writing new comps or understanding existing is not that complex...</a:t>
            </a:r>
          </a:p>
        </p:txBody>
      </p:sp>
      <p:sp>
        <p:nvSpPr>
          <p:cNvPr id="461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63079" y="1440781"/>
            <a:ext cx="7890997" cy="5577842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Check our long list of components and look inside... Most of them are quite simple and short... Statistics:</a:t>
            </a:r>
          </a:p>
        </p:txBody>
      </p:sp>
      <p:pic>
        <p:nvPicPr>
          <p:cNvPr id="462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640" y="3104168"/>
            <a:ext cx="2075456" cy="2029335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4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530" y="622608"/>
            <a:ext cx="5491032" cy="7770504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(update: 175)"/>
          <p:cNvSpPr txBox="1"/>
          <p:nvPr/>
        </p:nvSpPr>
        <p:spPr>
          <a:xfrm>
            <a:off x="6513584" y="2685557"/>
            <a:ext cx="1464021" cy="3506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466" name="Number of lines of code per component - 203 comps in total"/>
          <p:cNvSpPr txBox="1"/>
          <p:nvPr/>
        </p:nvSpPr>
        <p:spPr>
          <a:xfrm>
            <a:off x="1005157" y="2681818"/>
            <a:ext cx="6790579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01798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Number of lines of code per component - 203 comps in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Including user contri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Including user contribs</a:t>
            </a:r>
          </a:p>
        </p:txBody>
      </p:sp>
      <p:sp>
        <p:nvSpPr>
          <p:cNvPr id="469" name="Well-developed communit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Well-developed community support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30-40% of existing and new additions are from users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No direct refereeing of the code, but these requirements: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At least one test-instrument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Meaningful documentation headers (in-code docs)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Contributions go in dedicated contrib/ section of library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</a:p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Natural life-cycle of contrib’s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Bug-fixes are applied both by contributor and developers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If contributor becomes unavailable either: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Many users of comp: Promote to official components, e.g. in optics/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Few/no users of comp: Move to obsolete/ until next major release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oup"/>
          <p:cNvGrpSpPr/>
          <p:nvPr/>
        </p:nvGrpSpPr>
        <p:grpSpPr>
          <a:xfrm>
            <a:off x="564392" y="617498"/>
            <a:ext cx="8378710" cy="6891734"/>
            <a:chOff x="0" y="0"/>
            <a:chExt cx="8378708" cy="6891732"/>
          </a:xfrm>
        </p:grpSpPr>
        <p:pic>
          <p:nvPicPr>
            <p:cNvPr id="472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25157" y="3909223"/>
              <a:ext cx="4846440" cy="160840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3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93920"/>
              <a:ext cx="3134485" cy="2363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7172" y="3795242"/>
              <a:ext cx="3451858" cy="265956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5" name="droppedImage.png" descr="dropped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92932" y="0"/>
              <a:ext cx="3585777" cy="2760879"/>
            </a:xfrm>
            <a:prstGeom prst="rect">
              <a:avLst/>
            </a:prstGeom>
            <a:ln w="3175" cap="flat">
              <a:noFill/>
              <a:round/>
            </a:ln>
            <a:effectLst/>
          </p:spPr>
        </p:pic>
        <p:pic>
          <p:nvPicPr>
            <p:cNvPr id="476" name="droppedImage.png" descr="dropped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85596" y="1491982"/>
              <a:ext cx="3280128" cy="2520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87102" y="2502010"/>
              <a:ext cx="2311287" cy="177607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8" name="image.png" descr="image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501145" y="5068588"/>
              <a:ext cx="2868529" cy="1684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983403" y="5042703"/>
              <a:ext cx="2311287" cy="18490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</p:grpSp>
      <p:sp>
        <p:nvSpPr>
          <p:cNvPr id="481" name="Example suite: 169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169 instruments</a:t>
            </a:r>
          </a:p>
        </p:txBody>
      </p:sp>
      <p:sp>
        <p:nvSpPr>
          <p:cNvPr id="48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Feedback and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Feedback and help</a:t>
            </a:r>
          </a:p>
        </p:txBody>
      </p:sp>
      <p:sp>
        <p:nvSpPr>
          <p:cNvPr id="486" name="Pleas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Please:</a:t>
            </a:r>
          </a:p>
          <a:p>
            <a:pPr/>
            <a:r>
              <a:t>- Enroll to mcstas-users@mcstas.org</a:t>
            </a:r>
          </a:p>
          <a:p>
            <a:pPr/>
            <a:r>
              <a:t>- Post your question there or to mcstas-support@mcstas.org</a:t>
            </a:r>
          </a:p>
          <a:p>
            <a:pPr/>
            <a:r>
              <a:t>- There is no such thing as a stupid question!</a:t>
            </a:r>
          </a:p>
          <a:p>
            <a:pPr/>
            <a:r>
              <a:t>- Like us on Facebook? :)</a:t>
            </a:r>
          </a:p>
          <a:p>
            <a:pPr/>
          </a:p>
          <a:p>
            <a:pPr/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4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534" y="1298894"/>
            <a:ext cx="2993621" cy="198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2808" y="1298894"/>
            <a:ext cx="2993622" cy="198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6550" y="-1"/>
            <a:ext cx="6477000" cy="7556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!!! DEMO TIME !!!"/>
          <p:cNvSpPr txBox="1"/>
          <p:nvPr/>
        </p:nvSpPr>
        <p:spPr>
          <a:xfrm>
            <a:off x="2095652" y="6076282"/>
            <a:ext cx="5950358" cy="893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600">
                <a:solidFill>
                  <a:srgbClr val="02FF0E"/>
                </a:solidFill>
              </a:defRPr>
            </a:lvl1pPr>
          </a:lstStyle>
          <a:p>
            <a:pPr/>
            <a:r>
              <a:t>!!! DEMO TIME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roup"/>
          <p:cNvSpPr txBox="1"/>
          <p:nvPr/>
        </p:nvSpPr>
        <p:spPr>
          <a:xfrm>
            <a:off x="373589" y="1542761"/>
            <a:ext cx="10237240" cy="372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27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by Nature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since ... (a long time) : diversity of Life</a:t>
            </a:r>
          </a:p>
          <a:p>
            <a:pPr defTabSz="457200">
              <a:spcBef>
                <a:spcPts val="5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application using computers:</a:t>
            </a:r>
          </a:p>
          <a:p>
            <a:pPr defTabSz="457200">
              <a:spcBef>
                <a:spcPts val="4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Metropolis, Ulam and Von Neumann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at Los Alamos, 1943</a:t>
            </a:r>
          </a:p>
          <a:p>
            <a:pPr indent="444500" defTabSz="457200">
              <a:spcBef>
                <a:spcPts val="26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Scattering and Absorption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Pu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, Origin of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MCNP</a:t>
            </a:r>
          </a:p>
          <a:p>
            <a:pPr defTabSz="457200">
              <a:spcBef>
                <a:spcPts val="5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br/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</a:p>
          <a:p>
            <a:pPr defTabSz="457200"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Monte Carlo casino, a random generator (Ulam’s father played poker) </a:t>
            </a:r>
          </a:p>
        </p:txBody>
      </p:sp>
      <p:sp>
        <p:nvSpPr>
          <p:cNvPr id="185" name="Origin of 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 of Monte Carlo methods 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Rectangle"/>
          <p:cNvSpPr txBox="1"/>
          <p:nvPr/>
        </p:nvSpPr>
        <p:spPr>
          <a:xfrm>
            <a:off x="57078" y="7225762"/>
            <a:ext cx="3615822" cy="2600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algn="r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428" y="5135940"/>
            <a:ext cx="5589620" cy="21349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"/>
          <p:cNvGrpSpPr/>
          <p:nvPr/>
        </p:nvGrpSpPr>
        <p:grpSpPr>
          <a:xfrm>
            <a:off x="2565400" y="3506968"/>
            <a:ext cx="2797405" cy="932962"/>
            <a:chOff x="0" y="0"/>
            <a:chExt cx="2797404" cy="932961"/>
          </a:xfrm>
        </p:grpSpPr>
        <p:pic>
          <p:nvPicPr>
            <p:cNvPr id="189" name="John_von_Neumann_ID_badge.png" descr="John_von_Neumann_ID_bad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7770"/>
              <a:ext cx="761147" cy="9018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0" name="Metropolis_Nicholas_Badge-1.gif" descr="Metropolis_Nicholas_Badge-1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23599" y="0"/>
              <a:ext cx="673806" cy="9329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1" name="240px-Stanislaw_Ulam_ID_badge-1.png" descr="240px-Stanislaw_Ulam_ID_badge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5159" y="8885"/>
              <a:ext cx="864199" cy="9038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27.jpg" descr="Image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9448" y="1266120"/>
            <a:ext cx="6755148" cy="285029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96" name="ENIAC…"/>
          <p:cNvSpPr txBox="1"/>
          <p:nvPr>
            <p:ph type="body" idx="1"/>
          </p:nvPr>
        </p:nvSpPr>
        <p:spPr>
          <a:xfrm>
            <a:off x="36449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 </a:t>
            </a:r>
          </a:p>
          <a:p>
            <a:pPr/>
          </a:p>
          <a:p>
            <a:pPr lvl="8" marL="3886200" indent="-228600">
              <a:buSzPct val="45000"/>
              <a:buChar char="l"/>
            </a:pPr>
            <a:r>
              <a:t>              ENIAC</a:t>
            </a:r>
          </a:p>
          <a:p>
            <a:pPr lvl="3" marL="1600200" indent="-228600">
              <a:buSzPct val="45000"/>
              <a:buChar char="l"/>
            </a:pPr>
          </a:p>
          <a:p>
            <a:pPr/>
          </a:p>
          <a:p>
            <a:pPr/>
          </a:p>
          <a:p>
            <a:pPr/>
            <a:r>
              <a:t>FERMIAC                         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FERMIAC.png" descr="FERMIA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192" y="3390458"/>
            <a:ext cx="4573205" cy="2877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ow to implement Monte Carlo method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defRPr sz="2904"/>
            </a:lvl1pPr>
          </a:lstStyle>
          <a:p>
            <a:pPr/>
            <a:r>
              <a:t>How to implement Monte Carlo methods ?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656" y="2186687"/>
            <a:ext cx="2568512" cy="289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or quasi-random generators =&gt; quasi-Monte-Carlo…"/>
          <p:cNvSpPr txBox="1"/>
          <p:nvPr/>
        </p:nvSpPr>
        <p:spPr>
          <a:xfrm>
            <a:off x="20724" y="2242292"/>
            <a:ext cx="7955605" cy="549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622300" defTabSz="457200">
              <a:spcBef>
                <a:spcPts val="27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or quasi-random generators </a:t>
            </a:r>
            <a:r>
              <a:rPr sz="24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quasi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-Monte-Carlo</a:t>
            </a:r>
          </a:p>
          <a:p>
            <a:pPr indent="1816100" defTabSz="457200">
              <a:spcBef>
                <a:spcPts val="27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encounter a probability </a:t>
            </a:r>
            <a:r>
              <a:rPr sz="24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&lt; </a:t>
            </a:r>
            <a:r>
              <a:rPr sz="22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&lt; 1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5080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Crude Monte-Carlo (yes/no choice)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9525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shoot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[0,1] </a:t>
            </a:r>
          </a:p>
          <a:p>
            <a:pPr indent="952500" defTabSz="457200">
              <a:spcBef>
                <a:spcPts val="4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keep events that satisfy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&lt; p</a:t>
            </a:r>
          </a:p>
          <a:p>
            <a:pPr indent="952500" defTabSz="457200">
              <a:lnSpc>
                <a:spcPts val="2900"/>
              </a:lnSpc>
              <a:spcBef>
                <a:spcPts val="4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 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low statistics</a:t>
            </a:r>
          </a:p>
          <a:p>
            <a:pPr indent="508000"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sampling (fuzzy choice – event weighting)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9525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Keep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events, no more random number...</a:t>
            </a:r>
          </a:p>
          <a:p>
            <a:pPr indent="952500"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But associate a </a:t>
            </a:r>
            <a:r>
              <a:rPr sz="24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to each of them (we set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= p)</a:t>
            </a:r>
          </a:p>
          <a:p>
            <a:pPr indent="952500" defTabSz="457200">
              <a:spcBef>
                <a:spcPts val="29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Retain statistical accuracy (1/÷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04" name="Good random generator:…"/>
          <p:cNvSpPr txBox="1"/>
          <p:nvPr/>
        </p:nvSpPr>
        <p:spPr>
          <a:xfrm>
            <a:off x="516566" y="673027"/>
            <a:ext cx="8603999" cy="155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500"/>
              </a:spcBef>
              <a:defRPr sz="3000">
                <a:solidFill>
                  <a:srgbClr val="0433FF"/>
                </a:solidFill>
                <a:effectLst>
                  <a:outerShdw sx="100000" sy="100000" kx="0" ky="0" algn="b" rotWithShape="0" blurRad="38100" dist="63500" dir="270000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random generator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114300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from thermal electronic noise (hardware)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xamples of Monte Carlo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Group"/>
          <p:cNvSpPr txBox="1"/>
          <p:nvPr/>
        </p:nvSpPr>
        <p:spPr>
          <a:xfrm>
            <a:off x="-11746" y="843286"/>
            <a:ext cx="10043792" cy="26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2057400" defTabSz="457200">
              <a:spcBef>
                <a:spcPts val="16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Each time physics takes place (scattering, absorption, …)</a:t>
            </a:r>
            <a:endParaRPr b="1" sz="2300">
              <a:latin typeface="+mn-lt"/>
              <a:ea typeface="+mn-ea"/>
              <a:cs typeface="+mn-cs"/>
              <a:sym typeface="Helvetica Neue"/>
            </a:endParaRP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 random choices are made.  </a:t>
            </a:r>
          </a:p>
        </p:txBody>
      </p:sp>
      <p:sp>
        <p:nvSpPr>
          <p:cNvPr id="209" name="Light ray-tracing: PoV-RAY and others ...…"/>
          <p:cNvSpPr txBox="1"/>
          <p:nvPr/>
        </p:nvSpPr>
        <p:spPr>
          <a:xfrm>
            <a:off x="83310" y="2424206"/>
            <a:ext cx="9412601" cy="463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44500"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</a:t>
            </a: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 (r, v, s, t)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44500"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44500" defTabSz="457200"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212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xfrm>
            <a:off x="36079" y="1440781"/>
            <a:ext cx="7889311" cy="5577842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>
              <a:defRPr sz="1800"/>
            </a:pPr>
            <a:r>
              <a:t>State of the art is MCNPX (or soon the merged MCNP6 code) that features numerous (even exotic) particles</a:t>
            </a:r>
          </a:p>
          <a:p>
            <a:pPr>
              <a:defRPr sz="1800"/>
            </a:pPr>
            <a:r>
              <a:t>MCNP was originally Monte Carlo Neutron Photon, later N-Particle</a:t>
            </a:r>
          </a:p>
          <a:p>
            <a:pPr>
              <a:defRPr sz="18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>
              <a:defRPr sz="1800"/>
            </a:pPr>
            <a:r>
              <a:t>Does not to date handle coherent scattering of neutrons due to the focus on high energies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923" y="4893242"/>
            <a:ext cx="2067499" cy="2051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711" y="4754647"/>
            <a:ext cx="2949638" cy="232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7997" y="4754647"/>
            <a:ext cx="3504384" cy="2328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219" name="When neutrons move in “free space”, we use ray-tracing - but in most cases in direction source -&gt; detector…"/>
          <p:cNvSpPr txBox="1"/>
          <p:nvPr>
            <p:ph type="body" idx="1"/>
          </p:nvPr>
        </p:nvSpPr>
        <p:spPr>
          <a:xfrm>
            <a:off x="10679" y="1440781"/>
            <a:ext cx="8149710" cy="5577842"/>
          </a:xfrm>
          <a:prstGeom prst="rect">
            <a:avLst/>
          </a:prstGeom>
        </p:spPr>
        <p:txBody>
          <a:bodyPr/>
          <a:lstStyle/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  <a:r>
              <a:t>When neutrons move in “free space”, we use ray-tracing - but in most cases in direction source -&gt; detector</a:t>
            </a:r>
          </a:p>
          <a:p>
            <a:pPr marL="150876" indent="-150876" defTabSz="603504">
              <a:spcBef>
                <a:spcPts val="600"/>
              </a:spcBef>
              <a:defRPr sz="2112"/>
            </a:pPr>
            <a:r>
              <a:t>Of course parabolas rather than straight lines are uses to implement gravity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616" y="1667743"/>
            <a:ext cx="6294624" cy="418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